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9" r:id="rId5"/>
    <p:sldId id="267" r:id="rId6"/>
    <p:sldId id="260" r:id="rId7"/>
    <p:sldId id="270" r:id="rId8"/>
    <p:sldId id="273" r:id="rId9"/>
    <p:sldId id="311" r:id="rId10"/>
    <p:sldId id="302" r:id="rId11"/>
    <p:sldId id="277" r:id="rId12"/>
    <p:sldId id="303" r:id="rId13"/>
    <p:sldId id="283" r:id="rId14"/>
    <p:sldId id="268" r:id="rId15"/>
    <p:sldId id="262" r:id="rId16"/>
    <p:sldId id="305" r:id="rId17"/>
    <p:sldId id="306" r:id="rId18"/>
    <p:sldId id="307" r:id="rId19"/>
    <p:sldId id="310" r:id="rId20"/>
    <p:sldId id="264" r:id="rId21"/>
    <p:sldId id="314" r:id="rId22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965" y="82"/>
      </p:cViewPr>
      <p:guideLst>
        <p:guide orient="horz" pos="1620"/>
        <p:guide pos="2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b70f739eb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7b70f739e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7b70f739eb_2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17b70f739eb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b70f739eb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7b70f739eb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b70f739e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7b70f739e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7b70f739eb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17b70f739eb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7b70f739eb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7b70f739eb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7b70f739eb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7b70f739eb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7b70f739eb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70f739eb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7b70f739eb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b70f739e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7b70f739e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b70f739eb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7b70f739eb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b70f739eb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17b70f739eb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b70f739eb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7b70f739eb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7b70f739eb_2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7b70f739eb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b70f739eb_2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17b70f739eb_2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b70f739eb_2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17b70f739eb_2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b70f739eb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7b70f739eb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 panose="020F0502020204030204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 panose="020F0502020204030204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 panose="020F0502020204030204"/>
              <a:buNone/>
              <a:defRPr sz="2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–"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–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»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/>
          <a:srcRect t="28906" b="2890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5"/>
          <p:cNvCxnSpPr/>
          <p:nvPr/>
        </p:nvCxnSpPr>
        <p:spPr>
          <a:xfrm rot="5400000">
            <a:off x="4654933" y="2656618"/>
            <a:ext cx="556469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25"/>
          <p:cNvCxnSpPr/>
          <p:nvPr/>
        </p:nvCxnSpPr>
        <p:spPr>
          <a:xfrm rot="5400000">
            <a:off x="-1075627" y="2656618"/>
            <a:ext cx="556469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2" name="Google Shape;132;p25"/>
          <p:cNvGrpSpPr/>
          <p:nvPr/>
        </p:nvGrpSpPr>
        <p:grpSpPr>
          <a:xfrm>
            <a:off x="0" y="-72324"/>
            <a:ext cx="1704306" cy="5215712"/>
            <a:chOff x="0" y="-38100"/>
            <a:chExt cx="897759" cy="3059607"/>
          </a:xfrm>
        </p:grpSpPr>
        <p:sp>
          <p:nvSpPr>
            <p:cNvPr id="133" name="Google Shape;133;p25"/>
            <p:cNvSpPr/>
            <p:nvPr/>
          </p:nvSpPr>
          <p:spPr>
            <a:xfrm>
              <a:off x="0" y="0"/>
              <a:ext cx="897759" cy="3021507"/>
            </a:xfrm>
            <a:custGeom>
              <a:avLst/>
              <a:gdLst/>
              <a:ahLst/>
              <a:cxnLst/>
              <a:rect l="l" t="t" r="r" b="b"/>
              <a:pathLst>
                <a:path w="897759" h="3021507" extrusionOk="0">
                  <a:moveTo>
                    <a:pt x="0" y="0"/>
                  </a:moveTo>
                  <a:lnTo>
                    <a:pt x="897759" y="0"/>
                  </a:lnTo>
                  <a:lnTo>
                    <a:pt x="897759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4" name="Google Shape;134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5" name="Google Shape;135;p25"/>
          <p:cNvGrpSpPr/>
          <p:nvPr/>
        </p:nvGrpSpPr>
        <p:grpSpPr>
          <a:xfrm>
            <a:off x="7439650" y="-72325"/>
            <a:ext cx="1704306" cy="5215712"/>
            <a:chOff x="0" y="-38100"/>
            <a:chExt cx="897759" cy="3059607"/>
          </a:xfrm>
        </p:grpSpPr>
        <p:sp>
          <p:nvSpPr>
            <p:cNvPr id="136" name="Google Shape;136;p25"/>
            <p:cNvSpPr/>
            <p:nvPr/>
          </p:nvSpPr>
          <p:spPr>
            <a:xfrm>
              <a:off x="0" y="0"/>
              <a:ext cx="897759" cy="3021507"/>
            </a:xfrm>
            <a:custGeom>
              <a:avLst/>
              <a:gdLst/>
              <a:ahLst/>
              <a:cxnLst/>
              <a:rect l="l" t="t" r="r" b="b"/>
              <a:pathLst>
                <a:path w="897759" h="3021507" extrusionOk="0">
                  <a:moveTo>
                    <a:pt x="0" y="0"/>
                  </a:moveTo>
                  <a:lnTo>
                    <a:pt x="897759" y="0"/>
                  </a:lnTo>
                  <a:lnTo>
                    <a:pt x="897759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QWc9"/>
          <p:cNvPicPr>
            <a:picLocks noChangeAspect="1"/>
          </p:cNvPicPr>
          <p:nvPr/>
        </p:nvPicPr>
        <p:blipFill>
          <a:blip r:embed="rId4">
            <a:alphaModFix amt="23000"/>
          </a:blip>
          <a:srcRect t="24374" b="7253"/>
          <a:stretch>
            <a:fillRect/>
          </a:stretch>
        </p:blipFill>
        <p:spPr>
          <a:xfrm>
            <a:off x="-197485" y="-212090"/>
            <a:ext cx="9431655" cy="5926455"/>
          </a:xfrm>
          <a:prstGeom prst="rect">
            <a:avLst/>
          </a:prstGeom>
        </p:spPr>
      </p:pic>
      <p:sp>
        <p:nvSpPr>
          <p:cNvPr id="138" name="Google Shape;138;p25"/>
          <p:cNvSpPr txBox="1"/>
          <p:nvPr/>
        </p:nvSpPr>
        <p:spPr>
          <a:xfrm>
            <a:off x="2239645" y="1507490"/>
            <a:ext cx="4687570" cy="144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700" b="1" i="0" u="none" strike="noStrike" cap="none"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  <a:latin typeface="Open Sans"/>
                <a:ea typeface="Open Sans"/>
                <a:cs typeface="Open Sans"/>
                <a:sym typeface="Open Sans"/>
              </a:rPr>
              <a:t>Unemployment Analysis</a:t>
            </a:r>
          </a:p>
        </p:txBody>
      </p:sp>
      <p:sp>
        <p:nvSpPr>
          <p:cNvPr id="139" name="Google Shape;139;p25"/>
          <p:cNvSpPr txBox="1"/>
          <p:nvPr/>
        </p:nvSpPr>
        <p:spPr>
          <a:xfrm>
            <a:off x="2697480" y="3324225"/>
            <a:ext cx="3811905" cy="68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0" i="0" u="none" strike="noStrike" cap="none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Open Sans"/>
                <a:ea typeface="Open Sans"/>
                <a:cs typeface="Open Sans"/>
                <a:sym typeface="Open Sans"/>
              </a:rPr>
              <a:t>Impact </a:t>
            </a:r>
            <a:r>
              <a:rPr lang="en-GB" sz="1600" b="0" i="0" u="none" strike="noStrike" cap="none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Open Sans"/>
                <a:ea typeface="Open Sans"/>
                <a:cs typeface="Open Sans"/>
                <a:sym typeface="Open Sans"/>
              </a:rPr>
              <a:t>of the COVID-19 pandemic on India's job market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6"/>
          <p:cNvPicPr preferRelativeResize="0"/>
          <p:nvPr/>
        </p:nvPicPr>
        <p:blipFill rotWithShape="1">
          <a:blip r:embed="rId3"/>
          <a:srcRect l="9465" t="14160" b="27234"/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-291465" y="635"/>
            <a:ext cx="9435465" cy="51441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7"/>
          <p:cNvCxnSpPr/>
          <p:nvPr/>
        </p:nvCxnSpPr>
        <p:spPr>
          <a:xfrm rot="5400000">
            <a:off x="7221115" y="4650195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6" name="Google Shape;176;p27"/>
          <p:cNvGrpSpPr/>
          <p:nvPr/>
        </p:nvGrpSpPr>
        <p:grpSpPr>
          <a:xfrm>
            <a:off x="8837359" y="-72329"/>
            <a:ext cx="1542830" cy="5808358"/>
            <a:chOff x="0" y="-38100"/>
            <a:chExt cx="812700" cy="3059607"/>
          </a:xfrm>
        </p:grpSpPr>
        <p:sp>
          <p:nvSpPr>
            <p:cNvPr id="177" name="Google Shape;177;p2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8" name="Google Shape;178;p2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 amt="61000"/>
          </a:blip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35" y="1711325"/>
            <a:ext cx="6525895" cy="1895475"/>
          </a:xfrm>
          <a:prstGeom prst="rect">
            <a:avLst/>
          </a:prstGeom>
        </p:spPr>
      </p:pic>
      <p:sp>
        <p:nvSpPr>
          <p:cNvPr id="409" name="Google Shape;409;p39"/>
          <p:cNvSpPr txBox="1"/>
          <p:nvPr/>
        </p:nvSpPr>
        <p:spPr>
          <a:xfrm>
            <a:off x="1219582" y="4124281"/>
            <a:ext cx="4347300" cy="21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(Displaying only top 5 rows of output)</a:t>
            </a:r>
          </a:p>
        </p:txBody>
      </p:sp>
      <p:sp>
        <p:nvSpPr>
          <p:cNvPr id="3" name="Google Shape;171;p27"/>
          <p:cNvSpPr txBox="1"/>
          <p:nvPr/>
        </p:nvSpPr>
        <p:spPr>
          <a:xfrm>
            <a:off x="1219835" y="656590"/>
            <a:ext cx="4645025" cy="6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Comparison of Unemployment Rate before and after lockdown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0"/>
          <p:cNvGrpSpPr/>
          <p:nvPr/>
        </p:nvGrpSpPr>
        <p:grpSpPr>
          <a:xfrm>
            <a:off x="8629650" y="-72330"/>
            <a:ext cx="1543052" cy="1615380"/>
            <a:chOff x="0" y="-38100"/>
            <a:chExt cx="812800" cy="850900"/>
          </a:xfrm>
        </p:grpSpPr>
        <p:sp>
          <p:nvSpPr>
            <p:cNvPr id="425" name="Google Shape;425;p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26" name="Google Shape;426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27" name="Google Shape;427;p40"/>
          <p:cNvGrpSpPr/>
          <p:nvPr/>
        </p:nvGrpSpPr>
        <p:grpSpPr>
          <a:xfrm>
            <a:off x="8629650" y="4919295"/>
            <a:ext cx="1543052" cy="1615380"/>
            <a:chOff x="0" y="-38100"/>
            <a:chExt cx="812800" cy="850900"/>
          </a:xfrm>
        </p:grpSpPr>
        <p:sp>
          <p:nvSpPr>
            <p:cNvPr id="428" name="Google Shape;428;p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29" name="Google Shape;429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430" name="Google Shape;430;p40"/>
          <p:cNvPicPr preferRelativeResize="0"/>
          <p:nvPr/>
        </p:nvPicPr>
        <p:blipFill rotWithShape="1">
          <a:blip r:embed="rId3"/>
          <a:srcRect t="16936" b="37033"/>
          <a:stretch>
            <a:fillRect/>
          </a:stretch>
        </p:blipFill>
        <p:spPr>
          <a:xfrm>
            <a:off x="-102235" y="0"/>
            <a:ext cx="9246235" cy="514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-368300" y="0"/>
            <a:ext cx="9743440" cy="51447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4350" y="514350"/>
            <a:ext cx="30861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4">
            <a:alphaModFix amt="61000"/>
          </a:blip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37"/>
          <p:cNvGrpSpPr/>
          <p:nvPr/>
        </p:nvGrpSpPr>
        <p:grpSpPr>
          <a:xfrm>
            <a:off x="4752281" y="598621"/>
            <a:ext cx="3048187" cy="3612349"/>
            <a:chOff x="0" y="-1159667"/>
            <a:chExt cx="8128500" cy="9632930"/>
          </a:xfrm>
        </p:grpSpPr>
        <p:sp>
          <p:nvSpPr>
            <p:cNvPr id="372" name="Google Shape;372;p37"/>
            <p:cNvSpPr txBox="1"/>
            <p:nvPr/>
          </p:nvSpPr>
          <p:spPr>
            <a:xfrm>
              <a:off x="0" y="-1159667"/>
              <a:ext cx="8128500" cy="820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4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Dashboard website created using Streamlit</a:t>
              </a:r>
            </a:p>
          </p:txBody>
        </p:sp>
        <p:sp>
          <p:nvSpPr>
            <p:cNvPr id="373" name="Google Shape;373;p37"/>
            <p:cNvSpPr txBox="1"/>
            <p:nvPr/>
          </p:nvSpPr>
          <p:spPr>
            <a:xfrm>
              <a:off x="0" y="7785770"/>
              <a:ext cx="8128500" cy="687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 overview of the entire analysis.</a:t>
              </a:r>
            </a:p>
          </p:txBody>
        </p:sp>
      </p:grpSp>
      <p:grpSp>
        <p:nvGrpSpPr>
          <p:cNvPr id="374" name="Google Shape;374;p37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375" name="Google Shape;375;p3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6" name="Google Shape;376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378" name="Google Shape;378;p37"/>
          <p:cNvCxnSpPr/>
          <p:nvPr/>
        </p:nvCxnSpPr>
        <p:spPr>
          <a:xfrm rot="5400000">
            <a:off x="3255942" y="1031115"/>
            <a:ext cx="2057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37"/>
          <p:cNvCxnSpPr/>
          <p:nvPr/>
        </p:nvCxnSpPr>
        <p:spPr>
          <a:xfrm rot="5400000">
            <a:off x="7239380" y="4112419"/>
            <a:ext cx="2057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0"/>
          <p:cNvPicPr>
            <a:picLocks noChangeAspect="1"/>
          </p:cNvPicPr>
          <p:nvPr/>
        </p:nvPicPr>
        <p:blipFill>
          <a:blip r:embed="rId5"/>
          <a:srcRect r="11232"/>
          <a:stretch>
            <a:fillRect/>
          </a:stretch>
        </p:blipFill>
        <p:spPr>
          <a:xfrm>
            <a:off x="514350" y="514350"/>
            <a:ext cx="3086100" cy="4151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3"/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8837295" y="0"/>
            <a:ext cx="306705" cy="5735955"/>
          </a:xfrm>
          <a:custGeom>
            <a:avLst/>
            <a:gdLst/>
            <a:ahLst/>
            <a:cxnLst/>
            <a:rect l="l" t="t" r="r" b="b"/>
            <a:pathLst>
              <a:path w="161523" h="3021507" extrusionOk="0">
                <a:moveTo>
                  <a:pt x="0" y="0"/>
                </a:moveTo>
                <a:lnTo>
                  <a:pt x="161523" y="0"/>
                </a:lnTo>
                <a:lnTo>
                  <a:pt x="161523" y="3021507"/>
                </a:lnTo>
                <a:lnTo>
                  <a:pt x="0" y="3021507"/>
                </a:lnTo>
                <a:close/>
              </a:path>
            </a:pathLst>
          </a:custGeom>
          <a:solidFill>
            <a:srgbClr val="FFFFFF">
              <a:alpha val="13333"/>
            </a:srgb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alphaModFix amt="83000"/>
          </a:blip>
          <a:srcRect t="43873" b="44025"/>
          <a:stretch>
            <a:fillRect/>
          </a:stretch>
        </p:blipFill>
        <p:spPr>
          <a:xfrm>
            <a:off x="-508000" y="-190500"/>
            <a:ext cx="10160000" cy="555625"/>
          </a:xfrm>
          <a:prstGeom prst="rect">
            <a:avLst/>
          </a:prstGeom>
        </p:spPr>
      </p:pic>
      <p:pic>
        <p:nvPicPr>
          <p:cNvPr id="3" name="Picture 0"/>
          <p:cNvPicPr>
            <a:picLocks noChangeAspect="1"/>
          </p:cNvPicPr>
          <p:nvPr/>
        </p:nvPicPr>
        <p:blipFill>
          <a:blip r:embed="rId4">
            <a:alphaModFix amt="86000"/>
          </a:blip>
          <a:srcRect l="8700" t="4263" r="4506"/>
          <a:stretch>
            <a:fillRect/>
          </a:stretch>
        </p:blipFill>
        <p:spPr>
          <a:xfrm>
            <a:off x="-229870" y="365125"/>
            <a:ext cx="9585960" cy="47783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3"/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8837295" y="0"/>
            <a:ext cx="306705" cy="5735955"/>
          </a:xfrm>
          <a:custGeom>
            <a:avLst/>
            <a:gdLst/>
            <a:ahLst/>
            <a:cxnLst/>
            <a:rect l="l" t="t" r="r" b="b"/>
            <a:pathLst>
              <a:path w="161523" h="3021507" extrusionOk="0">
                <a:moveTo>
                  <a:pt x="0" y="0"/>
                </a:moveTo>
                <a:lnTo>
                  <a:pt x="161523" y="0"/>
                </a:lnTo>
                <a:lnTo>
                  <a:pt x="161523" y="3021507"/>
                </a:lnTo>
                <a:lnTo>
                  <a:pt x="0" y="3021507"/>
                </a:lnTo>
                <a:close/>
              </a:path>
            </a:pathLst>
          </a:custGeom>
          <a:solidFill>
            <a:srgbClr val="FFFFFF">
              <a:alpha val="13333"/>
            </a:srgb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alphaModFix amt="88000"/>
          </a:blip>
          <a:srcRect t="43873" b="44025"/>
          <a:stretch>
            <a:fillRect/>
          </a:stretch>
        </p:blipFill>
        <p:spPr>
          <a:xfrm>
            <a:off x="-508000" y="-190500"/>
            <a:ext cx="10160000" cy="1170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alphaModFix amt="90000"/>
          </a:blip>
          <a:srcRect l="8813" r="9438"/>
          <a:stretch>
            <a:fillRect/>
          </a:stretch>
        </p:blipFill>
        <p:spPr>
          <a:xfrm>
            <a:off x="-225425" y="981075"/>
            <a:ext cx="9581515" cy="3164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8000"/>
          </a:blip>
          <a:srcRect t="43873" b="44025"/>
          <a:stretch>
            <a:fillRect/>
          </a:stretch>
        </p:blipFill>
        <p:spPr>
          <a:xfrm>
            <a:off x="-596265" y="4137025"/>
            <a:ext cx="10902950" cy="11798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3"/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alphaModFix amt="87000"/>
          </a:blip>
          <a:srcRect t="43873" b="44025"/>
          <a:stretch>
            <a:fillRect/>
          </a:stretch>
        </p:blipFill>
        <p:spPr>
          <a:xfrm flipV="1">
            <a:off x="-508000" y="-611505"/>
            <a:ext cx="827405" cy="5815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alphaModFix amt="88000"/>
          </a:blip>
          <a:srcRect r="903"/>
          <a:stretch>
            <a:fillRect/>
          </a:stretch>
        </p:blipFill>
        <p:spPr>
          <a:xfrm>
            <a:off x="319405" y="635"/>
            <a:ext cx="8359775" cy="5203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8000"/>
          </a:blip>
          <a:srcRect t="43873" b="44025"/>
          <a:stretch>
            <a:fillRect/>
          </a:stretch>
        </p:blipFill>
        <p:spPr>
          <a:xfrm flipV="1">
            <a:off x="8679180" y="-1201420"/>
            <a:ext cx="827405" cy="6405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3"/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8837295" y="0"/>
            <a:ext cx="306705" cy="5735955"/>
          </a:xfrm>
          <a:custGeom>
            <a:avLst/>
            <a:gdLst/>
            <a:ahLst/>
            <a:cxnLst/>
            <a:rect l="l" t="t" r="r" b="b"/>
            <a:pathLst>
              <a:path w="161523" h="3021507" extrusionOk="0">
                <a:moveTo>
                  <a:pt x="0" y="0"/>
                </a:moveTo>
                <a:lnTo>
                  <a:pt x="161523" y="0"/>
                </a:lnTo>
                <a:lnTo>
                  <a:pt x="161523" y="3021507"/>
                </a:lnTo>
                <a:lnTo>
                  <a:pt x="0" y="3021507"/>
                </a:lnTo>
                <a:close/>
              </a:path>
            </a:pathLst>
          </a:custGeom>
          <a:solidFill>
            <a:srgbClr val="FFFFFF">
              <a:alpha val="13333"/>
            </a:srgb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alphaModFix amt="88000"/>
          </a:blip>
          <a:srcRect t="43873" b="44025"/>
          <a:stretch>
            <a:fillRect/>
          </a:stretch>
        </p:blipFill>
        <p:spPr>
          <a:xfrm>
            <a:off x="-508000" y="-190500"/>
            <a:ext cx="10160000" cy="65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8000"/>
          </a:blip>
          <a:srcRect t="43873" b="44025"/>
          <a:stretch>
            <a:fillRect/>
          </a:stretch>
        </p:blipFill>
        <p:spPr>
          <a:xfrm>
            <a:off x="-596265" y="4679950"/>
            <a:ext cx="10902950" cy="636905"/>
          </a:xfrm>
          <a:prstGeom prst="rect">
            <a:avLst/>
          </a:prstGeom>
        </p:spPr>
      </p:pic>
      <p:pic>
        <p:nvPicPr>
          <p:cNvPr id="3" name="Picture 0"/>
          <p:cNvPicPr>
            <a:picLocks noChangeAspect="1"/>
          </p:cNvPicPr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-508000" y="463550"/>
            <a:ext cx="1016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3"/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8837295" y="0"/>
            <a:ext cx="306705" cy="5735955"/>
          </a:xfrm>
          <a:custGeom>
            <a:avLst/>
            <a:gdLst/>
            <a:ahLst/>
            <a:cxnLst/>
            <a:rect l="l" t="t" r="r" b="b"/>
            <a:pathLst>
              <a:path w="161523" h="3021507" extrusionOk="0">
                <a:moveTo>
                  <a:pt x="0" y="0"/>
                </a:moveTo>
                <a:lnTo>
                  <a:pt x="161523" y="0"/>
                </a:lnTo>
                <a:lnTo>
                  <a:pt x="161523" y="3021507"/>
                </a:lnTo>
                <a:lnTo>
                  <a:pt x="0" y="3021507"/>
                </a:lnTo>
                <a:close/>
              </a:path>
            </a:pathLst>
          </a:custGeom>
          <a:solidFill>
            <a:srgbClr val="FFFFFF">
              <a:alpha val="13333"/>
            </a:srgb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alphaModFix amt="88000"/>
          </a:blip>
          <a:srcRect t="43873" b="44025"/>
          <a:stretch>
            <a:fillRect/>
          </a:stretch>
        </p:blipFill>
        <p:spPr>
          <a:xfrm>
            <a:off x="-1536700" y="-190500"/>
            <a:ext cx="11049635" cy="501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8000"/>
          </a:blip>
          <a:srcRect t="43873" b="44025"/>
          <a:stretch>
            <a:fillRect/>
          </a:stretch>
        </p:blipFill>
        <p:spPr>
          <a:xfrm>
            <a:off x="-596265" y="309880"/>
            <a:ext cx="735965" cy="5006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139700" y="309880"/>
            <a:ext cx="9215755" cy="4832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59"/>
          <p:cNvPicPr>
            <a:picLocks noChangeAspect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1332865" y="-452755"/>
            <a:ext cx="12151995" cy="6829425"/>
          </a:xfrm>
          <a:prstGeom prst="rect">
            <a:avLst/>
          </a:prstGeom>
        </p:spPr>
      </p:pic>
      <p:sp>
        <p:nvSpPr>
          <p:cNvPr id="277" name="Google Shape;277;p33"/>
          <p:cNvSpPr txBox="1"/>
          <p:nvPr/>
        </p:nvSpPr>
        <p:spPr>
          <a:xfrm>
            <a:off x="1359535" y="2092960"/>
            <a:ext cx="2589530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</p:txBody>
      </p:sp>
      <p:sp>
        <p:nvSpPr>
          <p:cNvPr id="278" name="Google Shape;278;p33"/>
          <p:cNvSpPr txBox="1"/>
          <p:nvPr/>
        </p:nvSpPr>
        <p:spPr>
          <a:xfrm>
            <a:off x="4240530" y="393065"/>
            <a:ext cx="1781175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analysis provides</a:t>
            </a:r>
            <a:r>
              <a:rPr lang="en-US" alt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insights into the unemployment landscape across different states of India, particularly in the context of the COVID-19 pandemic.</a:t>
            </a:r>
          </a:p>
        </p:txBody>
      </p:sp>
      <p:sp>
        <p:nvSpPr>
          <p:cNvPr id="279" name="Google Shape;279;p33"/>
          <p:cNvSpPr txBox="1"/>
          <p:nvPr/>
        </p:nvSpPr>
        <p:spPr>
          <a:xfrm>
            <a:off x="4251960" y="2035175"/>
            <a:ext cx="1771015" cy="165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visualization highlights variations in unemployment rates among states, shedding light on areas requiring targeted interventions.</a:t>
            </a:r>
          </a:p>
        </p:txBody>
      </p:sp>
      <p:sp>
        <p:nvSpPr>
          <p:cNvPr id="280" name="Google Shape;280;p33"/>
          <p:cNvSpPr txBox="1"/>
          <p:nvPr/>
        </p:nvSpPr>
        <p:spPr>
          <a:xfrm>
            <a:off x="4252595" y="3550920"/>
            <a:ext cx="1772920" cy="196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nformed policymaking based on these findings can help mitigate the impact of unemployment and facilitate the recovery of India's economy.</a:t>
            </a:r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4"/>
          <a:srcRect t="5050" r="38065" b="5051"/>
          <a:stretch>
            <a:fillRect/>
          </a:stretch>
        </p:blipFill>
        <p:spPr>
          <a:xfrm>
            <a:off x="-1743846" y="-321471"/>
            <a:ext cx="2797224" cy="609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5"/>
          <a:srcRect t="17943" b="8240"/>
          <a:stretch>
            <a:fillRect/>
          </a:stretch>
        </p:blipFill>
        <p:spPr>
          <a:xfrm>
            <a:off x="6286891" y="-155822"/>
            <a:ext cx="5384367" cy="5299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3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84" name="Google Shape;284;p33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5" name="Google Shape;285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287" name="Google Shape;287;p33"/>
          <p:cNvCxnSpPr/>
          <p:nvPr/>
        </p:nvCxnSpPr>
        <p:spPr>
          <a:xfrm rot="5399999">
            <a:off x="-180732" y="221829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" name="Google Shape;288;p33"/>
          <p:cNvCxnSpPr/>
          <p:nvPr/>
        </p:nvCxnSpPr>
        <p:spPr>
          <a:xfrm rot="5399999">
            <a:off x="-180732" y="18909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" name="Google Shape;289;p33"/>
          <p:cNvCxnSpPr/>
          <p:nvPr/>
        </p:nvCxnSpPr>
        <p:spPr>
          <a:xfrm rot="5399999">
            <a:off x="2474893" y="4949640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s 7"/>
          <p:cNvSpPr/>
          <p:nvPr/>
        </p:nvSpPr>
        <p:spPr>
          <a:xfrm>
            <a:off x="-40640" y="13335"/>
            <a:ext cx="9262110" cy="52812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/>
          <a:srcRect t="24648" b="24647"/>
          <a:stretch>
            <a:fillRect/>
          </a:stretch>
        </p:blipFill>
        <p:spPr>
          <a:xfrm>
            <a:off x="5029200" y="-48919"/>
            <a:ext cx="41148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4"/>
          <a:srcRect t="4144" b="4143"/>
          <a:stretch>
            <a:fillRect/>
          </a:stretch>
        </p:blipFill>
        <p:spPr>
          <a:xfrm>
            <a:off x="5029200" y="2669589"/>
            <a:ext cx="4114800" cy="251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514350" y="754380"/>
            <a:ext cx="3526155" cy="104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Understanding Unemployment</a:t>
            </a:r>
          </a:p>
        </p:txBody>
      </p:sp>
      <p:sp>
        <p:nvSpPr>
          <p:cNvPr id="151" name="Google Shape;151;p26"/>
          <p:cNvSpPr txBox="1"/>
          <p:nvPr/>
        </p:nvSpPr>
        <p:spPr>
          <a:xfrm>
            <a:off x="514350" y="2242185"/>
            <a:ext cx="3526155" cy="258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Unemployment in India is influenced by population growth, skill mismatch, low labor force participation, slow economic growth, dominance of the informal sector, and education system issues.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COVID-19 exacerbated unemployment through lockdowns, business disruptions, mass layoffs, and rural job market strain due to reverse migration.</a:t>
            </a:r>
          </a:p>
        </p:txBody>
      </p:sp>
      <p:grpSp>
        <p:nvGrpSpPr>
          <p:cNvPr id="156" name="Google Shape;156;p26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157" name="Google Shape;157;p26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8" name="Google Shape;158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160" name="Google Shape;160;p26"/>
          <p:cNvCxnSpPr/>
          <p:nvPr/>
        </p:nvCxnSpPr>
        <p:spPr>
          <a:xfrm flipH="1">
            <a:off x="4574400" y="0"/>
            <a:ext cx="18000" cy="252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build="p"/>
      <p:bldP spid="14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-478155" y="-635"/>
            <a:ext cx="9711690" cy="559689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7" name="Google Shape;257;p32"/>
          <p:cNvPicPr preferRelativeResize="0">
            <a:picLocks noGrp="1" noChangeAspect="1"/>
          </p:cNvPicPr>
          <p:nvPr>
            <p:ph type="pic" idx="2"/>
          </p:nvPr>
        </p:nvPicPr>
        <p:blipFill rotWithShape="1">
          <a:blip r:embed="rId3"/>
          <a:srcRect t="8343" b="8342"/>
          <a:stretch>
            <a:fillRect/>
          </a:stretch>
        </p:blipFill>
        <p:spPr>
          <a:xfrm>
            <a:off x="-477520" y="-875665"/>
            <a:ext cx="9711055" cy="64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J59"/>
          <p:cNvPicPr>
            <a:picLocks noChangeAspect="1"/>
          </p:cNvPicPr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-1332865" y="-875665"/>
            <a:ext cx="12151995" cy="682942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2109470" y="1972310"/>
            <a:ext cx="4925060" cy="119888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222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andara" panose="020E0502030303020204" charset="0"/>
                <a:cs typeface="Candara" panose="020E0502030303020204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8"/>
          <p:cNvCxnSpPr/>
          <p:nvPr/>
        </p:nvCxnSpPr>
        <p:spPr>
          <a:xfrm rot="5399999">
            <a:off x="3188083" y="-16253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28"/>
          <p:cNvCxnSpPr/>
          <p:nvPr/>
        </p:nvCxnSpPr>
        <p:spPr>
          <a:xfrm rot="5400000">
            <a:off x="7330663" y="5270017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Rectangles 7"/>
          <p:cNvSpPr/>
          <p:nvPr/>
        </p:nvSpPr>
        <p:spPr>
          <a:xfrm>
            <a:off x="-40640" y="13335"/>
            <a:ext cx="9262110" cy="52812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/>
          <a:srcRect t="5023" b="5023"/>
          <a:stretch>
            <a:fillRect/>
          </a:stretch>
        </p:blipFill>
        <p:spPr>
          <a:xfrm>
            <a:off x="0" y="0"/>
            <a:ext cx="4516393" cy="60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5079180" y="887060"/>
            <a:ext cx="3238500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</a:t>
            </a:r>
            <a:r>
              <a:rPr lang="en-GB" sz="1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assess the repercussions of the COVID-19 pandemic on India's job market</a:t>
            </a:r>
          </a:p>
        </p:txBody>
      </p:sp>
      <p:sp>
        <p:nvSpPr>
          <p:cNvPr id="192" name="Google Shape;192;p28"/>
          <p:cNvSpPr txBox="1"/>
          <p:nvPr/>
        </p:nvSpPr>
        <p:spPr>
          <a:xfrm>
            <a:off x="5079180" y="568055"/>
            <a:ext cx="1370357" cy="30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Objective :</a:t>
            </a:r>
          </a:p>
        </p:txBody>
      </p:sp>
      <p:sp>
        <p:nvSpPr>
          <p:cNvPr id="196" name="Google Shape;196;p28"/>
          <p:cNvSpPr txBox="1"/>
          <p:nvPr/>
        </p:nvSpPr>
        <p:spPr>
          <a:xfrm>
            <a:off x="5079365" y="1967230"/>
            <a:ext cx="3238500" cy="145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Understanding localized challenges crucial for effective policymaking.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have tried to i</a:t>
            </a:r>
            <a:r>
              <a:rPr 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dentify vulnerable sectors, demographics, and design targeted interventions.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 unemployment data for each state.</a:t>
            </a:r>
          </a:p>
          <a:p>
            <a:pPr marL="171450" marR="0" lvl="0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Identify sectors most affected by COVID-19 restrictions.</a:t>
            </a:r>
          </a:p>
          <a:p>
            <a:pPr marL="171450" marR="0" lvl="0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Assess demographic groups facing heightened unemployment.</a:t>
            </a:r>
          </a:p>
        </p:txBody>
      </p:sp>
      <p:sp>
        <p:nvSpPr>
          <p:cNvPr id="2" name="Google Shape;192;p28"/>
          <p:cNvSpPr txBox="1"/>
          <p:nvPr/>
        </p:nvSpPr>
        <p:spPr>
          <a:xfrm>
            <a:off x="5079180" y="1657080"/>
            <a:ext cx="1370357" cy="30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Approach 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6"/>
          <p:cNvPicPr preferRelativeResize="0"/>
          <p:nvPr/>
        </p:nvPicPr>
        <p:blipFill rotWithShape="1">
          <a:blip r:embed="rId3">
            <a:lum bright="-18000" contrast="-24000"/>
          </a:blip>
          <a:srcRect l="19909" r="89"/>
          <a:stretch>
            <a:fillRect/>
          </a:stretch>
        </p:blipFill>
        <p:spPr>
          <a:xfrm>
            <a:off x="-635" y="0"/>
            <a:ext cx="1138999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6"/>
          <p:cNvCxnSpPr/>
          <p:nvPr/>
        </p:nvCxnSpPr>
        <p:spPr>
          <a:xfrm rot="5399999">
            <a:off x="-1082540" y="80769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36"/>
          <p:cNvCxnSpPr/>
          <p:nvPr/>
        </p:nvCxnSpPr>
        <p:spPr>
          <a:xfrm rot="5400000">
            <a:off x="3375196" y="3870737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95" y="679450"/>
            <a:ext cx="6686550" cy="3784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9"/>
          <p:cNvCxnSpPr/>
          <p:nvPr/>
        </p:nvCxnSpPr>
        <p:spPr>
          <a:xfrm rot="5399999">
            <a:off x="3188083" y="-16253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9"/>
          <p:cNvCxnSpPr/>
          <p:nvPr/>
        </p:nvCxnSpPr>
        <p:spPr>
          <a:xfrm rot="5400000">
            <a:off x="7330663" y="5270017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5" name="Google Shape;205;p29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06" name="Google Shape;206;p2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7" name="Google Shape;207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08" name="Google Shape;208;p29"/>
          <p:cNvPicPr preferRelativeResize="0"/>
          <p:nvPr/>
        </p:nvPicPr>
        <p:blipFill rotWithShape="1">
          <a:blip r:embed="rId3"/>
          <a:srcRect t="5050" b="5051"/>
          <a:stretch>
            <a:fillRect/>
          </a:stretch>
        </p:blipFill>
        <p:spPr>
          <a:xfrm>
            <a:off x="0" y="0"/>
            <a:ext cx="4516393" cy="60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514350" y="1657367"/>
            <a:ext cx="36849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r>
              <a:rPr lang="en-US" altLang="en-GB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</a:t>
            </a:r>
            <a:r>
              <a:rPr lang="en-GB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etails:</a:t>
            </a:r>
          </a:p>
        </p:txBody>
      </p:sp>
      <p:sp>
        <p:nvSpPr>
          <p:cNvPr id="211" name="Google Shape;211;p29"/>
          <p:cNvSpPr txBox="1"/>
          <p:nvPr/>
        </p:nvSpPr>
        <p:spPr>
          <a:xfrm>
            <a:off x="5079365" y="855345"/>
            <a:ext cx="3238500" cy="3630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States</a:t>
            </a:r>
            <a:r>
              <a:rPr lang="en-US" alt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The states within India.</a:t>
            </a:r>
          </a:p>
          <a:p>
            <a:pPr marL="171450" marR="0" lvl="0" indent="-171450" algn="l" rtl="0">
              <a:lnSpc>
                <a:spcPct val="14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Date</a:t>
            </a:r>
            <a:r>
              <a:rPr lang="en-US" alt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The date when the unemployment rate was recorded.</a:t>
            </a:r>
          </a:p>
          <a:p>
            <a:pPr marL="171450" marR="0" lvl="0" indent="-171450" algn="l" rtl="0">
              <a:lnSpc>
                <a:spcPct val="14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Measuring Frequency</a:t>
            </a:r>
            <a:r>
              <a:rPr lang="en-US" alt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The</a:t>
            </a:r>
            <a:r>
              <a:rPr lang="en-US" alt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GB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onthly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frequency at which measurements were taken</a:t>
            </a:r>
            <a:r>
              <a:rPr lang="en-US" alt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1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4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Estimated Unemployment Rate</a:t>
            </a:r>
            <a:r>
              <a:rPr lang="en-US" alt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The percentage of individuals unemployed in each state of India.</a:t>
            </a:r>
          </a:p>
          <a:p>
            <a:pPr marL="171450" marR="0" lvl="0" indent="-171450" algn="l" rtl="0">
              <a:lnSpc>
                <a:spcPct val="14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Estimated Employed Individuals</a:t>
            </a:r>
            <a:r>
              <a:rPr lang="en-US" alt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The count of people currently employed.</a:t>
            </a:r>
          </a:p>
          <a:p>
            <a:pPr marL="171450" marR="0" lvl="0" indent="-171450" algn="l" rtl="0">
              <a:lnSpc>
                <a:spcPct val="14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Estimated Labour Participation Rate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: The proportion of the working population (age group: 16-64 years) participating in the labor force, either employed or actively seeking employment.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/>
        </p:nvSpPr>
        <p:spPr>
          <a:xfrm>
            <a:off x="1320165" y="3438525"/>
            <a:ext cx="7026275" cy="11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VISUALIZATION OF DATA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&amp; EXPLORATORY DATA ANALYSIS</a:t>
            </a:r>
          </a:p>
        </p:txBody>
      </p:sp>
      <p:pic>
        <p:nvPicPr>
          <p:cNvPr id="410" name="Google Shape;410;p39"/>
          <p:cNvPicPr preferRelativeResize="0"/>
          <p:nvPr/>
        </p:nvPicPr>
        <p:blipFill rotWithShape="1">
          <a:blip r:embed="rId3"/>
          <a:srcRect t="1086" b="61412"/>
          <a:stretch>
            <a:fillRect/>
          </a:stretch>
        </p:blipFill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39"/>
          <p:cNvCxnSpPr/>
          <p:nvPr/>
        </p:nvCxnSpPr>
        <p:spPr>
          <a:xfrm rot="5399999">
            <a:off x="-857978" y="4949640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2" name="Google Shape;412;p39"/>
          <p:cNvCxnSpPr/>
          <p:nvPr/>
        </p:nvCxnSpPr>
        <p:spPr>
          <a:xfrm rot="5400000">
            <a:off x="7489440" y="3426438"/>
            <a:ext cx="171413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3" name="Google Shape;413;p39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414" name="Google Shape;414;p3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5" name="Google Shape;415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16" name="Google Shape;416;p39"/>
          <p:cNvGrpSpPr/>
          <p:nvPr/>
        </p:nvGrpSpPr>
        <p:grpSpPr>
          <a:xfrm>
            <a:off x="8837359" y="2499420"/>
            <a:ext cx="1543051" cy="5808473"/>
            <a:chOff x="0" y="-38100"/>
            <a:chExt cx="812800" cy="3059607"/>
          </a:xfrm>
        </p:grpSpPr>
        <p:sp>
          <p:nvSpPr>
            <p:cNvPr id="417" name="Google Shape;417;p3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8" name="Google Shape;418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/>
          <p:cNvPicPr preferRelativeResize="0"/>
          <p:nvPr/>
        </p:nvPicPr>
        <p:blipFill rotWithShape="1">
          <a:blip r:embed="rId3"/>
          <a:srcRect t="11362" b="1136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42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481" name="Google Shape;481;p42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2" name="Google Shape;482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83" name="Google Shape;483;p42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0" y="-635"/>
            <a:ext cx="9144635" cy="5144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/>
          <p:cNvPicPr preferRelativeResize="0"/>
          <p:nvPr/>
        </p:nvPicPr>
        <p:blipFill rotWithShape="1">
          <a:blip r:embed="rId3"/>
          <a:srcRect t="11362" b="1136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s 4"/>
          <p:cNvSpPr/>
          <p:nvPr/>
        </p:nvSpPr>
        <p:spPr>
          <a:xfrm>
            <a:off x="0" y="-1340485"/>
            <a:ext cx="8115300" cy="156337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-346075" y="222885"/>
            <a:ext cx="8461375" cy="2418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alphaModFix amt="77000"/>
          </a:blip>
          <a:srcRect r="25474"/>
          <a:stretch>
            <a:fillRect/>
          </a:stretch>
        </p:blipFill>
        <p:spPr>
          <a:xfrm>
            <a:off x="-487045" y="2641600"/>
            <a:ext cx="6388100" cy="227965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-172720" y="4921250"/>
            <a:ext cx="6073140" cy="156337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8115300" y="0"/>
            <a:ext cx="1028700" cy="26416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5900420" y="2641600"/>
            <a:ext cx="3243580" cy="259461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Google Shape;148;p26"/>
          <p:cNvSpPr txBox="1"/>
          <p:nvPr/>
        </p:nvSpPr>
        <p:spPr>
          <a:xfrm>
            <a:off x="6264910" y="3521075"/>
            <a:ext cx="2068195" cy="104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Output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build="p"/>
      <p:bldP spid="14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 amt="61000"/>
          </a:blip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7"/>
          <p:cNvGrpSpPr/>
          <p:nvPr/>
        </p:nvGrpSpPr>
        <p:grpSpPr>
          <a:xfrm>
            <a:off x="835537" y="3244184"/>
            <a:ext cx="2494280" cy="1115532"/>
            <a:chOff x="0" y="-38100"/>
            <a:chExt cx="6651412" cy="2974754"/>
          </a:xfrm>
        </p:grpSpPr>
        <p:sp>
          <p:nvSpPr>
            <p:cNvPr id="170" name="Google Shape;170;p27"/>
            <p:cNvSpPr txBox="1"/>
            <p:nvPr/>
          </p:nvSpPr>
          <p:spPr>
            <a:xfrm>
              <a:off x="0" y="803053"/>
              <a:ext cx="5279700" cy="213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12.36929</a:t>
              </a:r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0" y="-38100"/>
              <a:ext cx="6651412" cy="1623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8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Mean estimated unemployment rate  </a:t>
              </a:r>
            </a:p>
          </p:txBody>
        </p:sp>
      </p:grpSp>
      <p:cxnSp>
        <p:nvCxnSpPr>
          <p:cNvPr id="175" name="Google Shape;175;p27"/>
          <p:cNvCxnSpPr/>
          <p:nvPr/>
        </p:nvCxnSpPr>
        <p:spPr>
          <a:xfrm rot="5400000">
            <a:off x="7221115" y="4650195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6" name="Google Shape;176;p27"/>
          <p:cNvGrpSpPr/>
          <p:nvPr/>
        </p:nvGrpSpPr>
        <p:grpSpPr>
          <a:xfrm>
            <a:off x="8837359" y="-72329"/>
            <a:ext cx="1542830" cy="5808358"/>
            <a:chOff x="0" y="-38100"/>
            <a:chExt cx="812700" cy="3059607"/>
          </a:xfrm>
        </p:grpSpPr>
        <p:sp>
          <p:nvSpPr>
            <p:cNvPr id="177" name="Google Shape;177;p2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8" name="Google Shape;178;p2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" y="755015"/>
            <a:ext cx="7472680" cy="2132965"/>
          </a:xfrm>
          <a:prstGeom prst="rect">
            <a:avLst/>
          </a:prstGeom>
        </p:spPr>
      </p:pic>
      <p:grpSp>
        <p:nvGrpSpPr>
          <p:cNvPr id="5" name="Google Shape;169;p27"/>
          <p:cNvGrpSpPr/>
          <p:nvPr/>
        </p:nvGrpSpPr>
        <p:grpSpPr>
          <a:xfrm>
            <a:off x="5688207" y="3244184"/>
            <a:ext cx="2494280" cy="568797"/>
            <a:chOff x="0" y="-38100"/>
            <a:chExt cx="6651412" cy="1516793"/>
          </a:xfrm>
        </p:grpSpPr>
        <p:sp>
          <p:nvSpPr>
            <p:cNvPr id="6" name="Google Shape;170;p27"/>
            <p:cNvSpPr txBox="1"/>
            <p:nvPr/>
          </p:nvSpPr>
          <p:spPr>
            <a:xfrm>
              <a:off x="0" y="803053"/>
              <a:ext cx="5279700" cy="675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0.5</a:t>
              </a:r>
            </a:p>
          </p:txBody>
        </p:sp>
        <p:sp>
          <p:nvSpPr>
            <p:cNvPr id="7" name="Google Shape;171;p27"/>
            <p:cNvSpPr txBox="1"/>
            <p:nvPr/>
          </p:nvSpPr>
          <p:spPr>
            <a:xfrm>
              <a:off x="0" y="-38100"/>
              <a:ext cx="6651412" cy="629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Minimum</a:t>
              </a:r>
            </a:p>
          </p:txBody>
        </p:sp>
      </p:grpSp>
      <p:grpSp>
        <p:nvGrpSpPr>
          <p:cNvPr id="8" name="Google Shape;169;p27"/>
          <p:cNvGrpSpPr/>
          <p:nvPr/>
        </p:nvGrpSpPr>
        <p:grpSpPr>
          <a:xfrm>
            <a:off x="5688330" y="3964940"/>
            <a:ext cx="2572385" cy="568888"/>
            <a:chOff x="0" y="-38100"/>
            <a:chExt cx="6651412" cy="1516600"/>
          </a:xfrm>
        </p:grpSpPr>
        <p:sp>
          <p:nvSpPr>
            <p:cNvPr id="9" name="Google Shape;170;p27"/>
            <p:cNvSpPr txBox="1"/>
            <p:nvPr/>
          </p:nvSpPr>
          <p:spPr>
            <a:xfrm>
              <a:off x="0" y="803053"/>
              <a:ext cx="5279700" cy="67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75.85</a:t>
              </a:r>
            </a:p>
          </p:txBody>
        </p:sp>
        <p:sp>
          <p:nvSpPr>
            <p:cNvPr id="10" name="Google Shape;171;p27"/>
            <p:cNvSpPr txBox="1"/>
            <p:nvPr/>
          </p:nvSpPr>
          <p:spPr>
            <a:xfrm>
              <a:off x="0" y="-38100"/>
              <a:ext cx="6651412" cy="62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Maximum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On-screen Show (16:9)</PresentationFormat>
  <Paragraphs>43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Open Sans</vt:lpstr>
      <vt:lpstr>Arial</vt:lpstr>
      <vt:lpstr>Candara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Subham Jena</cp:lastModifiedBy>
  <cp:revision>39</cp:revision>
  <dcterms:created xsi:type="dcterms:W3CDTF">2024-03-23T18:52:00Z</dcterms:created>
  <dcterms:modified xsi:type="dcterms:W3CDTF">2024-04-08T17:56:05Z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39244EB8A39D46DF86AE161FEB59A370_13</vt:lpwstr>
  </property>
  <property fmtid="{D5CDD505-2E9C-101B-9397-08002B2CF9AE}" pid="3" name="KSOProductBuildVer">
    <vt:lpwstr>1033-12.2.0.13472</vt:lpwstr>
  </property>
</Properties>
</file>